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Masters/slideMaster19.xml" ContentType="application/vnd.openxmlformats-officedocument.presentationml.slideMaster+xml"/>
  <Override PartName="/ppt/slideMasters/slideMaster37.xml" ContentType="application/vnd.openxmlformats-officedocument.presentationml.slideMaster+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notesMasters/notesMaster1.xml" ContentType="application/vnd.openxmlformats-officedocument.presentationml.notesMaster+xml"/>
  <Override PartName="/ppt/theme/theme18.xml" ContentType="application/vnd.openxmlformats-officedocument.theme+xml"/>
  <Override PartName="/ppt/slideLayouts/slideLayout13.xml" ContentType="application/vnd.openxmlformats-officedocument.presentationml.slideLayout+xml"/>
  <Override PartName="/ppt/theme/themeOverride1.xml" ContentType="application/vnd.openxmlformats-officedocument.themeOverride+xml"/>
  <Override PartName="/ppt/theme/theme29.xml" ContentType="application/vnd.openxmlformats-officedocument.theme+xml"/>
  <Override PartName="/ppt/slideMasters/slideMaster15.xml" ContentType="application/vnd.openxmlformats-officedocument.presentationml.slideMaster+xml"/>
  <Override PartName="/ppt/slideMasters/slideMaster33.xml" ContentType="application/vnd.openxmlformats-officedocument.presentationml.slideMaster+xml"/>
  <Override PartName="/ppt/slides/slide10.xml" ContentType="application/vnd.openxmlformats-officedocument.presentationml.slide+xml"/>
  <Override PartName="/ppt/tableStyles.xml" ContentType="application/vnd.openxmlformats-officedocument.presentationml.tableStyles+xml"/>
  <Override PartName="/ppt/theme/theme36.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theme/theme3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Masters/slideMaster18.xml" ContentType="application/vnd.openxmlformats-officedocument.presentationml.slideMaster+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39.xml" ContentType="application/vnd.openxmlformats-officedocument.them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25.xml" ContentType="application/vnd.openxmlformats-officedocument.presentationml.slideMaster+xml"/>
  <Override PartName="/ppt/slideMasters/slideMaster34.xml" ContentType="application/vnd.openxmlformats-officedocument.presentationml.slideMaster+xml"/>
  <Override PartName="/ppt/slideMasters/slideMaster36.xml" ContentType="application/vnd.openxmlformats-officedocument.presentationml.slideMaster+xml"/>
  <Override PartName="/ppt/slideLayouts/slideLayout1.xml" ContentType="application/vnd.openxmlformats-officedocument.presentationml.slideLayout+xml"/>
  <Override PartName="/ppt/theme/theme19.xml" ContentType="application/vnd.openxmlformats-officedocument.theme+xml"/>
  <Override PartName="/ppt/slideLayouts/slideLayout14.xml" ContentType="application/vnd.openxmlformats-officedocument.presentationml.slideLayout+xml"/>
  <Override PartName="/ppt/theme/theme28.xml" ContentType="application/vnd.openxmlformats-officedocument.theme+xml"/>
  <Override PartName="/ppt/theme/theme37.xml" ContentType="application/vnd.openxmlformats-officedocument.theme+xml"/>
  <Override PartName="/ppt/theme/themeOverride2.xml" ContentType="application/vnd.openxmlformats-officedocument.themeOverride+xml"/>
  <Override PartName="/docProps/app.xml" ContentType="application/vnd.openxmlformats-officedocument.extended-properties+xml"/>
  <Override PartName="/ppt/slideMasters/slideMaster14.xml" ContentType="application/vnd.openxmlformats-officedocument.presentationml.slideMaster+xml"/>
  <Override PartName="/ppt/slideMasters/slideMaster23.xml" ContentType="application/vnd.openxmlformats-officedocument.presentationml.slideMaster+xml"/>
  <Override PartName="/ppt/slideMasters/slideMaster32.xml" ContentType="application/vnd.openxmlformats-officedocument.presentationml.slideMaster+xml"/>
  <Override PartName="/ppt/slides/slide11.xml" ContentType="application/vnd.openxmlformats-officedocument.presentationml.slide+xml"/>
  <Override PartName="/ppt/theme/theme17.xml" ContentType="application/vnd.openxmlformats-officedocument.theme+xml"/>
  <Override PartName="/ppt/slideLayouts/slideLayout12.xml" ContentType="application/vnd.openxmlformats-officedocument.presentationml.slideLayout+xml"/>
  <Override PartName="/ppt/theme/theme26.xml" ContentType="application/vnd.openxmlformats-officedocument.theme+xml"/>
  <Override PartName="/ppt/theme/theme35.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21.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24.xml" ContentType="application/vnd.openxmlformats-officedocument.theme+xml"/>
  <Override PartName="/ppt/theme/theme33.xml" ContentType="application/vnd.openxmlformats-officedocument.theme+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Masters/slideMaster28.xml" ContentType="application/vnd.openxmlformats-officedocument.presentationml.slideMaster+xml"/>
  <Override PartName="/ppt/slides/slide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Masters/slideMaster35.xml" ContentType="application/vnd.openxmlformats-officedocument.presentationml.slideMaster+xml"/>
  <Override PartName="/ppt/theme/theme38.xml" ContentType="application/vnd.openxmlformats-officedocument.theme+xml"/>
  <Override PartName="/ppt/slideMasters/slideMaster24.xml" ContentType="application/vnd.openxmlformats-officedocument.presentationml.slideMaster+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 id="2147483984" r:id="rId2"/>
    <p:sldMasterId id="2147483988" r:id="rId3"/>
    <p:sldMasterId id="2147483990" r:id="rId4"/>
    <p:sldMasterId id="2147483992" r:id="rId5"/>
    <p:sldMasterId id="2147483994" r:id="rId6"/>
    <p:sldMasterId id="2147483996" r:id="rId7"/>
    <p:sldMasterId id="2147483998" r:id="rId8"/>
    <p:sldMasterId id="2147484000" r:id="rId9"/>
    <p:sldMasterId id="2147484002" r:id="rId10"/>
    <p:sldMasterId id="2147484004" r:id="rId11"/>
    <p:sldMasterId id="2147484006" r:id="rId12"/>
    <p:sldMasterId id="2147484008" r:id="rId13"/>
    <p:sldMasterId id="2147484010" r:id="rId14"/>
    <p:sldMasterId id="2147484012" r:id="rId15"/>
    <p:sldMasterId id="2147484014" r:id="rId16"/>
    <p:sldMasterId id="2147484016" r:id="rId17"/>
    <p:sldMasterId id="2147484018" r:id="rId18"/>
    <p:sldMasterId id="2147484020" r:id="rId19"/>
    <p:sldMasterId id="2147484022" r:id="rId20"/>
    <p:sldMasterId id="2147484023" r:id="rId21"/>
    <p:sldMasterId id="2147484025" r:id="rId22"/>
    <p:sldMasterId id="2147484027" r:id="rId23"/>
    <p:sldMasterId id="2147484029" r:id="rId24"/>
    <p:sldMasterId id="2147484031" r:id="rId25"/>
    <p:sldMasterId id="2147484033" r:id="rId26"/>
    <p:sldMasterId id="2147484035" r:id="rId27"/>
    <p:sldMasterId id="2147484037" r:id="rId28"/>
    <p:sldMasterId id="2147484039" r:id="rId29"/>
    <p:sldMasterId id="2147484041" r:id="rId30"/>
    <p:sldMasterId id="2147484043" r:id="rId31"/>
    <p:sldMasterId id="2147484045" r:id="rId32"/>
    <p:sldMasterId id="2147484047" r:id="rId33"/>
    <p:sldMasterId id="2147484049" r:id="rId34"/>
    <p:sldMasterId id="2147484051" r:id="rId35"/>
    <p:sldMasterId id="2147484053" r:id="rId36"/>
    <p:sldMasterId id="2147484055" r:id="rId37"/>
    <p:sldMasterId id="2147484057" r:id="rId38"/>
  </p:sldMasterIdLst>
  <p:notesMasterIdLst>
    <p:notesMasterId r:id="rId50"/>
  </p:notesMasterIdLst>
  <p:sldIdLst>
    <p:sldId id="423" r:id="rId39"/>
    <p:sldId id="424" r:id="rId40"/>
    <p:sldId id="426" r:id="rId41"/>
    <p:sldId id="444" r:id="rId42"/>
    <p:sldId id="441" r:id="rId43"/>
    <p:sldId id="443" r:id="rId44"/>
    <p:sldId id="442" r:id="rId45"/>
    <p:sldId id="445" r:id="rId46"/>
    <p:sldId id="446" r:id="rId47"/>
    <p:sldId id="447" r:id="rId48"/>
    <p:sldId id="440" r:id="rId49"/>
  </p:sldIdLst>
  <p:sldSz cx="9144000" cy="6858000" type="screen4x3"/>
  <p:notesSz cx="6858000" cy="92662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78692" autoAdjust="0"/>
  </p:normalViewPr>
  <p:slideViewPr>
    <p:cSldViewPr showGuides="1">
      <p:cViewPr varScale="1">
        <p:scale>
          <a:sx n="73" d="100"/>
          <a:sy n="73" d="100"/>
        </p:scale>
        <p:origin x="-594" y="-102"/>
      </p:cViewPr>
      <p:guideLst>
        <p:guide orient="horz" pos="624"/>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75" d="100"/>
          <a:sy n="75" d="100"/>
        </p:scale>
        <p:origin x="-2088" y="-222"/>
      </p:cViewPr>
      <p:guideLst>
        <p:guide orient="horz" pos="2919"/>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4.xml"/><Relationship Id="rId47" Type="http://schemas.openxmlformats.org/officeDocument/2006/relationships/slide" Target="slides/slide9.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2.xml"/><Relationship Id="rId45" Type="http://schemas.openxmlformats.org/officeDocument/2006/relationships/slide" Target="slides/slide7.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5.xml"/><Relationship Id="rId48" Type="http://schemas.openxmlformats.org/officeDocument/2006/relationships/slide" Target="slides/slide10.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D639F9-8FBE-4D47-A433-5DA09632C3E3}" type="datetimeFigureOut">
              <a:rPr lang="en-US"/>
              <a:pPr>
                <a:defRPr/>
              </a:pPr>
              <a:t>2/12/2013</a:t>
            </a:fld>
            <a:endParaRPr lang="en-US"/>
          </a:p>
        </p:txBody>
      </p:sp>
      <p:sp>
        <p:nvSpPr>
          <p:cNvPr id="4" name="Slide Image Placeholder 3"/>
          <p:cNvSpPr>
            <a:spLocks noGrp="1" noRot="1" noChangeAspect="1"/>
          </p:cNvSpPr>
          <p:nvPr>
            <p:ph type="sldImg" idx="2"/>
          </p:nvPr>
        </p:nvSpPr>
        <p:spPr>
          <a:xfrm>
            <a:off x="2270125" y="671513"/>
            <a:ext cx="2316163" cy="17367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2957513"/>
            <a:ext cx="5486400" cy="56134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1100"/>
            <a:ext cx="2971800" cy="46355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01100"/>
            <a:ext cx="2971800" cy="46355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197364D-C55B-463C-9E58-3FEBC9E83C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Maintain</a:t>
            </a:r>
            <a:r>
              <a:rPr lang="en-US" baseline="0" dirty="0" smtClean="0"/>
              <a:t> an “action item” list for each unit.</a:t>
            </a:r>
          </a:p>
          <a:p>
            <a:r>
              <a:rPr lang="en-US" baseline="0" dirty="0" smtClean="0"/>
              <a:t>Be sure to follow up with the Committee Chair on their progress!</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UNIT</a:t>
            </a:r>
            <a:r>
              <a:rPr lang="en-US" baseline="0" dirty="0" smtClean="0"/>
              <a:t> LEADERSHIP INVENTORY…  is an integral part of the Annual Commissioner Service Plan.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p>
          <a:p>
            <a:r>
              <a:rPr lang="en-US" baseline="0" dirty="0" smtClean="0"/>
              <a:t>Done o</a:t>
            </a:r>
            <a:r>
              <a:rPr lang="en-US" dirty="0" smtClean="0"/>
              <a:t>nce per year, early in the spring by April 30.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Getting an inventory of leaders who plan to participate with the unit in the coming year is an important first step in assessing the number of active adult leaders and the number needed to be recruited.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sz="1600" b="0" kern="1200" baseline="0" dirty="0" smtClean="0">
                <a:solidFill>
                  <a:schemeClr val="tx1"/>
                </a:solidFill>
                <a:latin typeface="+mn-lt"/>
                <a:ea typeface="+mn-ea"/>
                <a:cs typeface="+mn-cs"/>
              </a:rPr>
              <a:t>Obtain printout of charter</a:t>
            </a:r>
          </a:p>
          <a:p>
            <a:pPr>
              <a:buFont typeface="Arial" pitchFamily="34" charset="0"/>
              <a:buChar char="•"/>
            </a:pPr>
            <a:r>
              <a:rPr lang="en-US" sz="1600" b="0" kern="1200" baseline="0" dirty="0" smtClean="0">
                <a:solidFill>
                  <a:schemeClr val="tx1"/>
                </a:solidFill>
                <a:latin typeface="+mn-lt"/>
                <a:ea typeface="+mn-ea"/>
                <a:cs typeface="+mn-cs"/>
              </a:rPr>
              <a:t>Attend meeting of Unit Committee</a:t>
            </a:r>
          </a:p>
          <a:p>
            <a:pPr>
              <a:buFont typeface="Arial" pitchFamily="34" charset="0"/>
              <a:buChar char="•"/>
            </a:pPr>
            <a:r>
              <a:rPr lang="en-US" sz="1600" b="0" kern="1200" baseline="0" dirty="0" smtClean="0">
                <a:solidFill>
                  <a:schemeClr val="tx1"/>
                </a:solidFill>
                <a:latin typeface="+mn-lt"/>
                <a:ea typeface="+mn-ea"/>
                <a:cs typeface="+mn-cs"/>
              </a:rPr>
              <a:t>Take an inventory of adult leaders</a:t>
            </a:r>
          </a:p>
          <a:p>
            <a:pPr lvl="1">
              <a:buFont typeface="Arial" pitchFamily="34" charset="0"/>
              <a:buChar char="•"/>
            </a:pPr>
            <a:r>
              <a:rPr lang="en-US" sz="1600" b="0" kern="1200" baseline="0" dirty="0" smtClean="0">
                <a:solidFill>
                  <a:schemeClr val="tx1"/>
                </a:solidFill>
                <a:latin typeface="+mn-lt"/>
                <a:ea typeface="+mn-ea"/>
                <a:cs typeface="+mn-cs"/>
              </a:rPr>
              <a:t>Decide who to keep/drop</a:t>
            </a:r>
          </a:p>
          <a:p>
            <a:pPr lvl="1">
              <a:buFont typeface="Arial" pitchFamily="34" charset="0"/>
              <a:buChar char="•"/>
            </a:pPr>
            <a:r>
              <a:rPr lang="en-US" sz="1600" b="0" kern="1200" baseline="0" dirty="0" smtClean="0">
                <a:solidFill>
                  <a:schemeClr val="tx1"/>
                </a:solidFill>
                <a:latin typeface="+mn-lt"/>
                <a:ea typeface="+mn-ea"/>
                <a:cs typeface="+mn-cs"/>
              </a:rPr>
              <a:t>Plan to visit inactive adults</a:t>
            </a:r>
          </a:p>
          <a:p>
            <a:pPr>
              <a:buFont typeface="Arial" pitchFamily="34" charset="0"/>
              <a:buChar char="•"/>
            </a:pPr>
            <a:r>
              <a:rPr lang="en-US" sz="1600" b="0" kern="1200" baseline="0" dirty="0" smtClean="0">
                <a:solidFill>
                  <a:schemeClr val="tx1"/>
                </a:solidFill>
                <a:latin typeface="+mn-lt"/>
                <a:ea typeface="+mn-ea"/>
                <a:cs typeface="+mn-cs"/>
              </a:rPr>
              <a:t>Create a plan to recruit more!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Take time to assess each leader that has dropped from the active Unit inventory.  </a:t>
            </a:r>
          </a:p>
          <a:p>
            <a:endParaRPr lang="en-US" dirty="0" smtClean="0"/>
          </a:p>
          <a:p>
            <a:r>
              <a:rPr lang="en-US" dirty="0" smtClean="0"/>
              <a:t>Visit the inactivated adults.  </a:t>
            </a:r>
          </a:p>
          <a:p>
            <a:r>
              <a:rPr lang="en-US" dirty="0" smtClean="0"/>
              <a:t>Explore with the adult their reasons for dropping and give feedback where appropriate.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Consider the following factors to determine the number of leaders that will need to be added.  </a:t>
            </a:r>
          </a:p>
          <a:p>
            <a:r>
              <a:rPr lang="en-US" dirty="0" smtClean="0"/>
              <a:t>The size of the unit and number of patrols or packs will influence adult guidance needed in addition to the activities planned for the year and </a:t>
            </a:r>
          </a:p>
          <a:p>
            <a:r>
              <a:rPr lang="en-US" dirty="0" smtClean="0"/>
              <a:t>the number of experienced Scouts who can help lead their younger counterparts.  </a:t>
            </a:r>
          </a:p>
          <a:p>
            <a:endParaRPr lang="en-US" dirty="0" smtClean="0"/>
          </a:p>
          <a:p>
            <a:r>
              <a:rPr lang="en-US" dirty="0" smtClean="0"/>
              <a:t>The leadership goals of the existing leaders, the committee and the commissioner should also be taken into account.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After determining the optimum number of leaders, a plan of action should be developed jointly with the Unit Commissioner and the Unit </a:t>
            </a:r>
          </a:p>
          <a:p>
            <a:r>
              <a:rPr lang="en-US" dirty="0" smtClean="0"/>
              <a:t>Committee to ensure there is and will be adequate leadership for the unit.  </a:t>
            </a:r>
          </a:p>
          <a:p>
            <a:endParaRPr lang="en-US" dirty="0" smtClean="0"/>
          </a:p>
          <a:p>
            <a:r>
              <a:rPr lang="en-US" dirty="0" smtClean="0"/>
              <a:t>New leaders should be selected, recruited, and trained before beginning membership recruiting.</a:t>
            </a:r>
          </a:p>
          <a:p>
            <a:endParaRPr lang="en-US"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Note - l</a:t>
            </a:r>
            <a:r>
              <a:rPr lang="en-US" sz="2400" dirty="0" smtClean="0"/>
              <a:t>inks to</a:t>
            </a:r>
            <a:r>
              <a:rPr lang="en-US" sz="2400" baseline="0" dirty="0" smtClean="0"/>
              <a:t> BSA resources are o</a:t>
            </a:r>
            <a:r>
              <a:rPr lang="en-US" sz="2400" dirty="0" smtClean="0"/>
              <a:t>n Commissioner-BSA.org website</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8.xml"/><Relationship Id="rId1" Type="http://schemas.openxmlformats.org/officeDocument/2006/relationships/themeOverride" Target="../theme/themeOverride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AD6BD3BB-2663-42A8-823D-A4A94D4BF8B9}" type="datetime1">
              <a:rPr lang="en-US" smtClean="0"/>
              <a:pPr>
                <a:defRPr/>
              </a:pPr>
              <a:t>2/12/2013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DDE3366-C31E-43CF-90E9-48B09332E0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549E06E-BE7D-4CAE-B57E-B8C3BC61624C}" type="datetime1">
              <a:rPr lang="en-US" smtClean="0"/>
              <a:pPr>
                <a:defRPr/>
              </a:pPr>
              <a:t>2/12/2013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86535AD-D556-46FE-B23E-34EDA9EB00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3467382-A389-4B15-B235-FA71E72DF90C}" type="datetime1">
              <a:rPr lang="en-US" smtClean="0"/>
              <a:pPr>
                <a:defRPr/>
              </a:pPr>
              <a:t>2/12/2013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33E6A72-8448-4BE3-B001-7A57D5E1D0D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EE9CECA6-7F50-4BB5-A28C-3D3B345330B1}" type="datetimeFigureOut">
              <a:rPr lang="en-US">
                <a:solidFill>
                  <a:srgbClr val="000000"/>
                </a:solidFill>
              </a:rPr>
              <a:pPr>
                <a:defRPr/>
              </a:pPr>
              <a:t>2/12/2013</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07D17FF9-AA37-43A8-92B0-CEFB14AF37F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pPr>
              <a:defRPr/>
            </a:pPr>
            <a:fld id="{9159B06E-588A-49D7-A36A-551D51B119B7}" type="datetimeFigureOut">
              <a:rPr lang="en-US">
                <a:solidFill>
                  <a:prstClr val="white"/>
                </a:solidFill>
              </a:rPr>
              <a:pPr>
                <a:defRPr/>
              </a:pPr>
              <a:t>2/12/2013</a:t>
            </a:fld>
            <a:endParaRPr lang="en-US">
              <a:solidFill>
                <a:prstClr val="white"/>
              </a:solidFill>
            </a:endParaRPr>
          </a:p>
        </p:txBody>
      </p:sp>
      <p:sp>
        <p:nvSpPr>
          <p:cNvPr id="11"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12" name="Slide Number Placeholder 6"/>
          <p:cNvSpPr>
            <a:spLocks noGrp="1"/>
          </p:cNvSpPr>
          <p:nvPr>
            <p:ph type="sldNum" sz="quarter" idx="12"/>
          </p:nvPr>
        </p:nvSpPr>
        <p:spPr/>
        <p:txBody>
          <a:bodyPr/>
          <a:lstStyle>
            <a:lvl1pPr>
              <a:defRPr/>
            </a:lvl1pPr>
            <a:extLst/>
          </a:lstStyle>
          <a:p>
            <a:pPr>
              <a:defRPr/>
            </a:pPr>
            <a:fld id="{8DE4D886-028A-4207-B8C1-3AFC87907693}"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3ADE609A-3DD4-48C8-9DF3-2D5319D23CED}" type="datetimeFigureOut">
              <a:rPr lang="en-US">
                <a:solidFill>
                  <a:srgbClr val="000000"/>
                </a:solidFill>
              </a:rPr>
              <a:pPr>
                <a:defRPr/>
              </a:pPr>
              <a:t>2/12/2013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6A0A131-57C1-405C-A1B0-278491462BB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pPr>
              <a:defRPr/>
            </a:pPr>
            <a:fld id="{9159B06E-588A-49D7-A36A-551D51B119B7}" type="datetimeFigureOut">
              <a:rPr lang="en-US">
                <a:solidFill>
                  <a:prstClr val="white"/>
                </a:solidFill>
              </a:rPr>
              <a:pPr>
                <a:defRPr/>
              </a:pPr>
              <a:t>2/12/2013</a:t>
            </a:fld>
            <a:endParaRPr lang="en-US">
              <a:solidFill>
                <a:prstClr val="white"/>
              </a:solidFill>
            </a:endParaRPr>
          </a:p>
        </p:txBody>
      </p:sp>
      <p:sp>
        <p:nvSpPr>
          <p:cNvPr id="11"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12" name="Slide Number Placeholder 6"/>
          <p:cNvSpPr>
            <a:spLocks noGrp="1"/>
          </p:cNvSpPr>
          <p:nvPr>
            <p:ph type="sldNum" sz="quarter" idx="12"/>
          </p:nvPr>
        </p:nvSpPr>
        <p:spPr/>
        <p:txBody>
          <a:bodyPr/>
          <a:lstStyle>
            <a:lvl1pPr>
              <a:defRPr/>
            </a:lvl1pPr>
            <a:extLst/>
          </a:lstStyle>
          <a:p>
            <a:pPr>
              <a:defRPr/>
            </a:pPr>
            <a:fld id="{8DE4D886-028A-4207-B8C1-3AFC87907693}"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5FCC476-105B-439D-8BA2-EF5C153D941E}" type="datetime1">
              <a:rPr lang="en-US" smtClean="0"/>
              <a:pPr>
                <a:defRPr/>
              </a:pPr>
              <a:t>2/12/2013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07BA663-5539-4382-90A0-63C46CA9C8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27A03873-4EE0-412C-9EF1-A26CAFE00F88}" type="datetime1">
              <a:rPr lang="en-US" smtClean="0"/>
              <a:pPr>
                <a:defRPr/>
              </a:pPr>
              <a:t>2/12/2013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D895AE8-E99A-422E-8EF4-9965F55A76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ECD13CFF-768A-4BA3-9F3D-0B5D8DC650C1}" type="datetime1">
              <a:rPr lang="en-US" smtClean="0"/>
              <a:pPr>
                <a:defRPr/>
              </a:pPr>
              <a:t>2/12/2013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DD37B13C-5FFD-4E14-9EBB-DEEB0A7772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D11DABB9-AFE8-4C1E-873B-568143FD6256}" type="datetime1">
              <a:rPr lang="en-US" smtClean="0"/>
              <a:pPr>
                <a:defRPr/>
              </a:pPr>
              <a:t>2/12/2013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30750FBF-6542-48CF-AC68-96A611F508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57ECA120-9537-4FBE-8032-364866FAA7F6}" type="datetime1">
              <a:rPr lang="en-US" smtClean="0"/>
              <a:pPr>
                <a:defRPr/>
              </a:pPr>
              <a:t>2/12/2013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1AA48D3-A8F5-4504-B263-F741EB97C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511FFB3D-7665-4A26-8095-B1AB3F213571}" type="datetime1">
              <a:rPr lang="en-US" smtClean="0"/>
              <a:pPr>
                <a:defRPr/>
              </a:pPr>
              <a:t>2/12/2013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33708BE2-7196-4B78-B3B8-8E814461D0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021D9EEC-A195-4491-A6D7-D3CB0F20B040}" type="datetime1">
              <a:rPr lang="en-US" smtClean="0"/>
              <a:pPr>
                <a:defRPr/>
              </a:pPr>
              <a:t>2/12/2013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857D6A6E-5904-4190-A347-DA1F3E5F6C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37E32942-E94F-4114-A253-56F3EA8ADB65}" type="datetime1">
              <a:rPr lang="en-US" smtClean="0"/>
              <a:pPr>
                <a:defRPr/>
              </a:pPr>
              <a:t>2/12/2013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7B7E973-1373-4601-8BBA-82EF8EF123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13.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4.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1D0D497-BA50-4E50-9440-6BF2DC0BBF21}" type="datetime1">
              <a:rPr lang="en-US" smtClean="0"/>
              <a:pPr>
                <a:defRPr/>
              </a:pPr>
              <a:t>2/12/2013</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3CFE8B65-1B13-4C96-A2C2-3758BD88947A}" type="slidenum">
              <a:rPr lang="en-US"/>
              <a:pPr>
                <a:defRPr/>
              </a:pPr>
              <a:t>‹#›</a:t>
            </a:fld>
            <a:endParaRPr lang="en-US"/>
          </a:p>
        </p:txBody>
      </p:sp>
      <p:pic>
        <p:nvPicPr>
          <p:cNvPr id="148493" name="Picture 13" descr="AnnivGrStandard_White.png"/>
          <p:cNvPicPr>
            <a:picLocks noChangeAspect="1"/>
          </p:cNvPicPr>
          <p:nvPr userDrawn="1"/>
        </p:nvPicPr>
        <p:blipFill>
          <a:blip r:embed="rId1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4"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717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cs typeface="+mn-cs"/>
              </a:defRPr>
            </a:lvl1pPr>
            <a:extLst/>
          </a:lstStyle>
          <a:p>
            <a:pPr>
              <a:defRPr/>
            </a:pPr>
            <a:fld id="{B8EE4A8B-2964-4893-B487-61A0523DF904}" type="datetimeFigureOut">
              <a:rPr lang="en-US">
                <a:solidFill>
                  <a:prstClr val="black"/>
                </a:solidFill>
              </a:rPr>
              <a:pPr>
                <a:defRPr/>
              </a:pPr>
              <a:t>2/12/2013</a:t>
            </a:fld>
            <a:endParaRPr lang="en-US">
              <a:solidFill>
                <a:prstClr val="black"/>
              </a:solidFill>
            </a:endParaRPr>
          </a:p>
        </p:txBody>
      </p:sp>
      <p:sp>
        <p:nvSpPr>
          <p:cNvPr id="16"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endParaRPr lang="en-US">
              <a:solidFill>
                <a:prstClr val="black"/>
              </a:solidFill>
            </a:endParaRPr>
          </a:p>
        </p:txBody>
      </p:sp>
      <p:sp>
        <p:nvSpPr>
          <p:cNvPr id="17"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fld id="{5D93961F-EB88-404B-A244-0F3CFE64F8D8}" type="slidenum">
              <a:rPr lang="en-US">
                <a:solidFill>
                  <a:prstClr val="black"/>
                </a:solidFill>
              </a:rPr>
              <a:pPr>
                <a:def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4026" r:id="rId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0"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717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cs typeface="+mn-cs"/>
              </a:defRPr>
            </a:lvl1pPr>
            <a:extLst/>
          </a:lstStyle>
          <a:p>
            <a:pPr>
              <a:defRPr/>
            </a:pPr>
            <a:fld id="{B8EE4A8B-2964-4893-B487-61A0523DF904}" type="datetimeFigureOut">
              <a:rPr lang="en-US">
                <a:solidFill>
                  <a:prstClr val="black"/>
                </a:solidFill>
              </a:rPr>
              <a:pPr>
                <a:defRPr/>
              </a:pPr>
              <a:t>2/12/2013</a:t>
            </a:fld>
            <a:endParaRPr lang="en-US">
              <a:solidFill>
                <a:prstClr val="black"/>
              </a:solidFill>
            </a:endParaRPr>
          </a:p>
        </p:txBody>
      </p:sp>
      <p:sp>
        <p:nvSpPr>
          <p:cNvPr id="16"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endParaRPr lang="en-US">
              <a:solidFill>
                <a:prstClr val="black"/>
              </a:solidFill>
            </a:endParaRPr>
          </a:p>
        </p:txBody>
      </p:sp>
      <p:sp>
        <p:nvSpPr>
          <p:cNvPr id="17"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fld id="{5D93961F-EB88-404B-A244-0F3CFE64F8D8}" type="slidenum">
              <a:rPr lang="en-US">
                <a:solidFill>
                  <a:prstClr val="black"/>
                </a:solidFill>
              </a:rPr>
              <a:pPr>
                <a:def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4058" r:id="rId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2/12/2013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4294967295"/>
          </p:nvPr>
        </p:nvSpPr>
        <p:spPr>
          <a:xfrm>
            <a:off x="685800" y="3124200"/>
            <a:ext cx="7772400" cy="2514600"/>
          </a:xfrm>
        </p:spPr>
        <p:txBody>
          <a:bodyPr lIns="45720" rIns="45720"/>
          <a:lstStyle/>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COMMISSIONER CABINET</a:t>
            </a:r>
            <a:endParaRPr lang="en-US" sz="4000" b="1" dirty="0">
              <a:solidFill>
                <a:schemeClr val="tx2"/>
              </a:solidFill>
              <a:effectLst>
                <a:outerShdw blurRad="38100" dist="38100" dir="2700000" algn="tl">
                  <a:srgbClr val="C0C0C0"/>
                </a:outerShdw>
              </a:effectLst>
            </a:endParaRPr>
          </a:p>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Monthly Training</a:t>
            </a:r>
            <a:endParaRPr lang="en-US" sz="4000" b="1" dirty="0">
              <a:solidFill>
                <a:schemeClr val="tx2"/>
              </a:solidFill>
              <a:effectLst>
                <a:outerShdw blurRad="38100" dist="38100" dir="2700000" algn="tl">
                  <a:srgbClr val="C0C0C0"/>
                </a:outerShdw>
              </a:effectLst>
            </a:endParaRPr>
          </a:p>
        </p:txBody>
      </p:sp>
      <p:pic>
        <p:nvPicPr>
          <p:cNvPr id="9220" name="Picture 3" descr="Untitled.jpg"/>
          <p:cNvPicPr>
            <a:picLocks noChangeAspect="1"/>
          </p:cNvPicPr>
          <p:nvPr/>
        </p:nvPicPr>
        <p:blipFill>
          <a:blip r:embed="rId3" cstate="print">
            <a:lum contrast="10000"/>
          </a:blip>
          <a:srcRect/>
          <a:stretch>
            <a:fillRect/>
          </a:stretch>
        </p:blipFill>
        <p:spPr bwMode="auto">
          <a:xfrm>
            <a:off x="3608388" y="533400"/>
            <a:ext cx="1927225" cy="1905000"/>
          </a:xfrm>
          <a:prstGeom prst="rect">
            <a:avLst/>
          </a:prstGeom>
          <a:noFill/>
          <a:ln w="9525">
            <a:noFill/>
            <a:miter lim="800000"/>
            <a:headEnd/>
            <a:tailEnd/>
          </a:ln>
        </p:spPr>
      </p:pic>
      <p:grpSp>
        <p:nvGrpSpPr>
          <p:cNvPr id="2" name="Group 15"/>
          <p:cNvGrpSpPr>
            <a:grpSpLocks/>
          </p:cNvGrpSpPr>
          <p:nvPr/>
        </p:nvGrpSpPr>
        <p:grpSpPr bwMode="auto">
          <a:xfrm>
            <a:off x="-3175" y="4953000"/>
            <a:ext cx="9147175" cy="1911350"/>
            <a:chOff x="-3765" y="4832896"/>
            <a:chExt cx="9147765" cy="2032192"/>
          </a:xfrm>
        </p:grpSpPr>
        <p:sp>
          <p:nvSpPr>
            <p:cNvPr id="17"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9" name="Freeform 18"/>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20"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21"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9229" name="Picture 13" descr="AnnivGrStandard_White.png"/>
          <p:cNvPicPr>
            <a:picLocks noChangeAspect="1"/>
          </p:cNvPicPr>
          <p:nvPr/>
        </p:nvPicPr>
        <p:blipFill>
          <a:blip r:embed="rId5" cstate="print"/>
          <a:srcRect/>
          <a:stretch>
            <a:fillRect/>
          </a:stretch>
        </p:blipFill>
        <p:spPr bwMode="auto">
          <a:xfrm>
            <a:off x="228600" y="6159500"/>
            <a:ext cx="2895600" cy="46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800" cap="small" dirty="0" smtClean="0"/>
              <a:t>Unit Leadership Inventory</a:t>
            </a:r>
            <a:endParaRPr lang="en-US" sz="4800" cap="small" dirty="0"/>
          </a:p>
        </p:txBody>
      </p:sp>
      <p:sp>
        <p:nvSpPr>
          <p:cNvPr id="123907" name="Rectangle 3"/>
          <p:cNvSpPr>
            <a:spLocks noGrp="1"/>
          </p:cNvSpPr>
          <p:nvPr>
            <p:ph type="body" idx="1"/>
          </p:nvPr>
        </p:nvSpPr>
        <p:spPr>
          <a:xfrm>
            <a:off x="457200" y="1828800"/>
            <a:ext cx="86868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Ways the UC Helps:</a:t>
            </a:r>
            <a:endParaRPr lang="en-US" sz="3200" b="1" dirty="0">
              <a:solidFill>
                <a:schemeClr val="hlink"/>
              </a:solidFill>
              <a:effectLst>
                <a:outerShdw blurRad="38100" dist="38100" dir="2700000" algn="tl">
                  <a:srgbClr val="C0C0C0"/>
                </a:outerShdw>
              </a:effectLst>
            </a:endParaRPr>
          </a:p>
          <a:p>
            <a:r>
              <a:rPr lang="en-US" sz="4400" dirty="0" smtClean="0"/>
              <a:t>FOLLOW UP!</a:t>
            </a:r>
            <a:endParaRPr lang="en-US" sz="4000" dirty="0" smtClean="0"/>
          </a:p>
          <a:p>
            <a:pPr lvl="1"/>
            <a:endParaRPr lang="en-US" sz="2800" dirty="0" smtClean="0"/>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3074" name="Picture 2" descr="D:\Downloads\jigsaw success.jpg"/>
          <p:cNvPicPr>
            <a:picLocks noChangeAspect="1" noChangeArrowheads="1"/>
          </p:cNvPicPr>
          <p:nvPr/>
        </p:nvPicPr>
        <p:blipFill>
          <a:blip r:embed="rId4" cstate="print"/>
          <a:srcRect/>
          <a:stretch>
            <a:fillRect/>
          </a:stretch>
        </p:blipFill>
        <p:spPr bwMode="auto">
          <a:xfrm>
            <a:off x="5580355" y="3962400"/>
            <a:ext cx="3157491" cy="2514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pic>
        <p:nvPicPr>
          <p:cNvPr id="160777" name="Picture 9" descr="JTE_Logo_BW"/>
          <p:cNvPicPr>
            <a:picLocks noChangeAspect="1" noChangeArrowheads="1"/>
          </p:cNvPicPr>
          <p:nvPr/>
        </p:nvPicPr>
        <p:blipFill>
          <a:blip r:embed="rId4" cstate="print"/>
          <a:srcRect/>
          <a:stretch>
            <a:fillRect/>
          </a:stretch>
        </p:blipFill>
        <p:spPr bwMode="auto">
          <a:xfrm>
            <a:off x="838200" y="762000"/>
            <a:ext cx="7678738" cy="4572000"/>
          </a:xfrm>
          <a:prstGeom prst="rect">
            <a:avLst/>
          </a:prstGeom>
          <a:noFill/>
        </p:spPr>
      </p:pic>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Placeholder 2"/>
          <p:cNvSpPr>
            <a:spLocks noGrp="1"/>
          </p:cNvSpPr>
          <p:nvPr>
            <p:ph type="body" idx="1"/>
          </p:nvPr>
        </p:nvSpPr>
        <p:spPr>
          <a:xfrm>
            <a:off x="1524000" y="3505200"/>
            <a:ext cx="6589713" cy="1944687"/>
          </a:xfrm>
        </p:spPr>
        <p:txBody>
          <a:bodyPr/>
          <a:lstStyle/>
          <a:p>
            <a:pPr marL="0" indent="0" algn="r" eaLnBrk="1" hangingPunct="1">
              <a:buNone/>
            </a:pPr>
            <a:r>
              <a:rPr lang="en-US" sz="4000" dirty="0" smtClean="0">
                <a:latin typeface="Lucida Sans Unicode" pitchFamily="34" charset="0"/>
              </a:rPr>
              <a:t>Unit Leadership Inventory</a:t>
            </a:r>
          </a:p>
        </p:txBody>
      </p:sp>
      <p:sp>
        <p:nvSpPr>
          <p:cNvPr id="15365" name="Text Placeholder 2"/>
          <p:cNvSpPr>
            <a:spLocks/>
          </p:cNvSpPr>
          <p:nvPr/>
        </p:nvSpPr>
        <p:spPr bwMode="auto">
          <a:xfrm>
            <a:off x="1066800" y="1143000"/>
            <a:ext cx="7010400" cy="1600200"/>
          </a:xfrm>
          <a:prstGeom prst="rect">
            <a:avLst/>
          </a:prstGeom>
          <a:noFill/>
          <a:ln w="9525">
            <a:noFill/>
            <a:miter lim="800000"/>
            <a:headEnd/>
            <a:tailEnd/>
          </a:ln>
        </p:spPr>
        <p:txBody>
          <a:bodyPr/>
          <a:lstStyle/>
          <a:p>
            <a:pPr algn="r">
              <a:spcBef>
                <a:spcPts val="400"/>
              </a:spcBef>
              <a:buClr>
                <a:srgbClr val="AD2E27"/>
              </a:buClr>
              <a:buSzPct val="68000"/>
              <a:buFont typeface="Wingdings 3" pitchFamily="18" charset="2"/>
              <a:buNone/>
            </a:pPr>
            <a:r>
              <a:rPr lang="en-US" sz="5400" b="1" dirty="0" smtClean="0">
                <a:solidFill>
                  <a:srgbClr val="AD2E27"/>
                </a:solidFill>
                <a:effectLst>
                  <a:outerShdw blurRad="38100" dist="38100" dir="2700000" algn="tl">
                    <a:srgbClr val="FFFFFF"/>
                  </a:outerShdw>
                </a:effectLst>
                <a:latin typeface="Lucida Sans Unicode" pitchFamily="34" charset="0"/>
              </a:rPr>
              <a:t>KEN VOLLE</a:t>
            </a:r>
          </a:p>
          <a:p>
            <a:pPr algn="r">
              <a:spcBef>
                <a:spcPts val="400"/>
              </a:spcBef>
              <a:buClr>
                <a:srgbClr val="AD2E27"/>
              </a:buClr>
              <a:buSzPct val="68000"/>
              <a:buFont typeface="Wingdings 3" pitchFamily="18" charset="2"/>
              <a:buNone/>
            </a:pPr>
            <a:r>
              <a:rPr lang="en-US" sz="4000" dirty="0" smtClean="0">
                <a:solidFill>
                  <a:srgbClr val="F7EEDD"/>
                </a:solidFill>
                <a:latin typeface="Lucida Sans Unicode" pitchFamily="34" charset="0"/>
              </a:rPr>
              <a:t>District Commissioner</a:t>
            </a:r>
            <a:endParaRPr lang="en-US" sz="4000" dirty="0">
              <a:solidFill>
                <a:srgbClr val="F7EEDD"/>
              </a:solidFill>
              <a:latin typeface="Lucida Sans Unicode" pitchFamily="34" charset="0"/>
            </a:endParaRPr>
          </a:p>
        </p:txBody>
      </p:sp>
      <p:pic>
        <p:nvPicPr>
          <p:cNvPr id="15366"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800" cap="small" dirty="0" smtClean="0"/>
              <a:t>Unit Leadership Inventory</a:t>
            </a:r>
            <a:endParaRPr lang="en-US" sz="4800" cap="small" dirty="0"/>
          </a:p>
        </p:txBody>
      </p:sp>
      <p:sp>
        <p:nvSpPr>
          <p:cNvPr id="123907" name="Rectangle 3"/>
          <p:cNvSpPr>
            <a:spLocks noGrp="1"/>
          </p:cNvSpPr>
          <p:nvPr>
            <p:ph type="body" idx="1"/>
          </p:nvPr>
        </p:nvSpPr>
        <p:spPr>
          <a:xfrm>
            <a:off x="457200" y="1828800"/>
            <a:ext cx="8686800" cy="4525962"/>
          </a:xfrm>
        </p:spPr>
        <p:txBody>
          <a:bodyPr/>
          <a:lstStyle/>
          <a:p>
            <a:pPr>
              <a:buNone/>
            </a:pPr>
            <a:r>
              <a:rPr lang="en-US" sz="3600" b="1" dirty="0" smtClean="0">
                <a:solidFill>
                  <a:schemeClr val="hlink"/>
                </a:solidFill>
                <a:effectLst>
                  <a:outerShdw blurRad="38100" dist="38100" dir="2700000" algn="tl">
                    <a:srgbClr val="C0C0C0"/>
                  </a:outerShdw>
                </a:effectLst>
              </a:rPr>
              <a:t>Who:</a:t>
            </a:r>
          </a:p>
          <a:p>
            <a:r>
              <a:rPr lang="en-US" sz="3200" dirty="0" smtClean="0"/>
              <a:t>Unit Commissioner</a:t>
            </a:r>
            <a:endParaRPr lang="en-US" sz="3200" dirty="0"/>
          </a:p>
          <a:p>
            <a:r>
              <a:rPr lang="en-US" sz="3200" dirty="0" smtClean="0"/>
              <a:t>Integral part of Annual Commissioner Service Plan</a:t>
            </a:r>
            <a:endParaRPr lang="en-US" sz="3200" dirty="0"/>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5" name="Picture 4" descr="UC.png"/>
          <p:cNvPicPr>
            <a:picLocks noChangeAspect="1"/>
          </p:cNvPicPr>
          <p:nvPr/>
        </p:nvPicPr>
        <p:blipFill>
          <a:blip r:embed="rId4" cstate="print"/>
          <a:stretch>
            <a:fillRect/>
          </a:stretch>
        </p:blipFill>
        <p:spPr>
          <a:xfrm>
            <a:off x="7239000" y="5105400"/>
            <a:ext cx="1381248" cy="1371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800" cap="small" dirty="0" smtClean="0"/>
              <a:t>Unit Leadership Inventory</a:t>
            </a:r>
            <a:endParaRPr lang="en-US" sz="4800" cap="small" dirty="0"/>
          </a:p>
        </p:txBody>
      </p:sp>
      <p:sp>
        <p:nvSpPr>
          <p:cNvPr id="123907" name="Rectangle 3"/>
          <p:cNvSpPr>
            <a:spLocks noGrp="1"/>
          </p:cNvSpPr>
          <p:nvPr>
            <p:ph type="body" idx="1"/>
          </p:nvPr>
        </p:nvSpPr>
        <p:spPr>
          <a:xfrm>
            <a:off x="457200" y="1828800"/>
            <a:ext cx="8686800" cy="4525962"/>
          </a:xfrm>
        </p:spPr>
        <p:txBody>
          <a:bodyPr/>
          <a:lstStyle/>
          <a:p>
            <a:pPr>
              <a:buNone/>
            </a:pPr>
            <a:r>
              <a:rPr lang="en-US" sz="3600" b="1" dirty="0" smtClean="0">
                <a:solidFill>
                  <a:schemeClr val="hlink"/>
                </a:solidFill>
                <a:effectLst>
                  <a:outerShdw blurRad="38100" dist="38100" dir="2700000" algn="tl">
                    <a:srgbClr val="C0C0C0"/>
                  </a:outerShdw>
                </a:effectLst>
              </a:rPr>
              <a:t>When:</a:t>
            </a:r>
          </a:p>
          <a:p>
            <a:r>
              <a:rPr lang="en-US" sz="3200" dirty="0" smtClean="0"/>
              <a:t>Once per year</a:t>
            </a:r>
            <a:endParaRPr lang="en-US" sz="3200" dirty="0"/>
          </a:p>
          <a:p>
            <a:r>
              <a:rPr lang="en-US" sz="3200" dirty="0" smtClean="0"/>
              <a:t>Early spring</a:t>
            </a:r>
            <a:endParaRPr lang="en-US" sz="3200" dirty="0"/>
          </a:p>
          <a:p>
            <a:r>
              <a:rPr lang="en-US" sz="3200" dirty="0" smtClean="0"/>
              <a:t>By April 30</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5" name="Picture 4" descr="calendar_April_30.png"/>
          <p:cNvPicPr>
            <a:picLocks noChangeAspect="1"/>
          </p:cNvPicPr>
          <p:nvPr/>
        </p:nvPicPr>
        <p:blipFill>
          <a:blip r:embed="rId4" cstate="print"/>
          <a:stretch>
            <a:fillRect/>
          </a:stretch>
        </p:blipFill>
        <p:spPr>
          <a:xfrm>
            <a:off x="7162800" y="4953000"/>
            <a:ext cx="1352550" cy="1524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800" cap="small" dirty="0" smtClean="0"/>
              <a:t>Unit Leadership Inventory</a:t>
            </a:r>
            <a:endParaRPr lang="en-US" sz="4800" cap="small" dirty="0"/>
          </a:p>
        </p:txBody>
      </p:sp>
      <p:sp>
        <p:nvSpPr>
          <p:cNvPr id="123907" name="Rectangle 3"/>
          <p:cNvSpPr>
            <a:spLocks noGrp="1"/>
          </p:cNvSpPr>
          <p:nvPr>
            <p:ph type="body" idx="1"/>
          </p:nvPr>
        </p:nvSpPr>
        <p:spPr>
          <a:xfrm>
            <a:off x="457200" y="1828800"/>
            <a:ext cx="86868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Why?</a:t>
            </a:r>
            <a:endParaRPr lang="en-US" sz="3200" b="1" dirty="0">
              <a:solidFill>
                <a:schemeClr val="hlink"/>
              </a:solidFill>
              <a:effectLst>
                <a:outerShdw blurRad="38100" dist="38100" dir="2700000" algn="tl">
                  <a:srgbClr val="C0C0C0"/>
                </a:outerShdw>
              </a:effectLst>
            </a:endParaRPr>
          </a:p>
          <a:p>
            <a:r>
              <a:rPr lang="en-US" sz="3200" dirty="0" smtClean="0"/>
              <a:t>Determine – who will continue or drop</a:t>
            </a:r>
          </a:p>
          <a:p>
            <a:r>
              <a:rPr lang="en-US" sz="3200" dirty="0" smtClean="0"/>
              <a:t>Check – two deep leadership?</a:t>
            </a:r>
          </a:p>
          <a:p>
            <a:r>
              <a:rPr lang="en-US" sz="3200" dirty="0" smtClean="0"/>
              <a:t>Check – direct contact leaders trained?</a:t>
            </a:r>
          </a:p>
          <a:p>
            <a:r>
              <a:rPr lang="en-US" sz="3200" dirty="0" smtClean="0"/>
              <a:t>Create – plan of action.</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6" name="Picture 5" descr="clipart-pencil-checklist.jpg"/>
          <p:cNvPicPr>
            <a:picLocks noChangeAspect="1"/>
          </p:cNvPicPr>
          <p:nvPr/>
        </p:nvPicPr>
        <p:blipFill>
          <a:blip r:embed="rId4" cstate="print"/>
          <a:stretch>
            <a:fillRect/>
          </a:stretch>
        </p:blipFill>
        <p:spPr>
          <a:xfrm>
            <a:off x="7467600" y="5105400"/>
            <a:ext cx="1412543" cy="1371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800" cap="small" dirty="0" smtClean="0"/>
              <a:t>Unit Leadership Inventory</a:t>
            </a:r>
            <a:endParaRPr lang="en-US" sz="4800" cap="small" dirty="0"/>
          </a:p>
        </p:txBody>
      </p:sp>
      <p:sp>
        <p:nvSpPr>
          <p:cNvPr id="123907" name="Rectangle 3"/>
          <p:cNvSpPr>
            <a:spLocks noGrp="1"/>
          </p:cNvSpPr>
          <p:nvPr>
            <p:ph type="body" idx="1"/>
          </p:nvPr>
        </p:nvSpPr>
        <p:spPr>
          <a:xfrm>
            <a:off x="457200" y="1828800"/>
            <a:ext cx="86868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How:</a:t>
            </a:r>
            <a:endParaRPr lang="en-US" sz="3200" b="1" dirty="0">
              <a:solidFill>
                <a:schemeClr val="hlink"/>
              </a:solidFill>
              <a:effectLst>
                <a:outerShdw blurRad="38100" dist="38100" dir="2700000" algn="tl">
                  <a:srgbClr val="C0C0C0"/>
                </a:outerShdw>
              </a:effectLst>
            </a:endParaRPr>
          </a:p>
          <a:p>
            <a:r>
              <a:rPr lang="en-US" sz="3200" dirty="0" smtClean="0"/>
              <a:t>Obtain printout of charter</a:t>
            </a:r>
          </a:p>
          <a:p>
            <a:r>
              <a:rPr lang="en-US" sz="3200" dirty="0" smtClean="0"/>
              <a:t>Attend meeting of Unit Committee</a:t>
            </a:r>
          </a:p>
          <a:p>
            <a:r>
              <a:rPr lang="en-US" sz="3200" dirty="0" smtClean="0"/>
              <a:t>Take an inventory of adult leaders</a:t>
            </a:r>
          </a:p>
          <a:p>
            <a:pPr lvl="1"/>
            <a:r>
              <a:rPr lang="en-US" sz="2800" dirty="0" smtClean="0"/>
              <a:t>Decide who to keep/drop</a:t>
            </a:r>
          </a:p>
          <a:p>
            <a:pPr lvl="1"/>
            <a:r>
              <a:rPr lang="en-US" sz="2800" dirty="0" smtClean="0"/>
              <a:t>Plan to visit inactive adults</a:t>
            </a:r>
          </a:p>
          <a:p>
            <a:r>
              <a:rPr lang="en-US" sz="3200" dirty="0" smtClean="0"/>
              <a:t>Create a plan to recruit more!</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6" name="Picture 2" descr="D:\Commissioner\ART\Men\meeting20clipart.jpg"/>
          <p:cNvPicPr>
            <a:picLocks noChangeAspect="1" noChangeArrowheads="1"/>
          </p:cNvPicPr>
          <p:nvPr/>
        </p:nvPicPr>
        <p:blipFill>
          <a:blip r:embed="rId4" cstate="print"/>
          <a:srcRect/>
          <a:stretch>
            <a:fillRect/>
          </a:stretch>
        </p:blipFill>
        <p:spPr bwMode="auto">
          <a:xfrm>
            <a:off x="6832600" y="5105400"/>
            <a:ext cx="1930400" cy="1447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800" cap="small" dirty="0" smtClean="0"/>
              <a:t>Unit Leadership Inventory</a:t>
            </a:r>
            <a:endParaRPr lang="en-US" sz="4800" cap="small" dirty="0"/>
          </a:p>
        </p:txBody>
      </p:sp>
      <p:sp>
        <p:nvSpPr>
          <p:cNvPr id="123907" name="Rectangle 3"/>
          <p:cNvSpPr>
            <a:spLocks noGrp="1"/>
          </p:cNvSpPr>
          <p:nvPr>
            <p:ph type="body" idx="1"/>
          </p:nvPr>
        </p:nvSpPr>
        <p:spPr>
          <a:xfrm>
            <a:off x="457200" y="1828800"/>
            <a:ext cx="86868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Ways the UC Helps:</a:t>
            </a:r>
            <a:endParaRPr lang="en-US" sz="3200" b="1" dirty="0">
              <a:solidFill>
                <a:schemeClr val="hlink"/>
              </a:solidFill>
              <a:effectLst>
                <a:outerShdw blurRad="38100" dist="38100" dir="2700000" algn="tl">
                  <a:srgbClr val="C0C0C0"/>
                </a:outerShdw>
              </a:effectLst>
            </a:endParaRPr>
          </a:p>
          <a:p>
            <a:r>
              <a:rPr lang="en-US" sz="3200" dirty="0" smtClean="0"/>
              <a:t>Visit inactive adults</a:t>
            </a:r>
          </a:p>
          <a:p>
            <a:pPr lvl="1"/>
            <a:r>
              <a:rPr lang="en-US" sz="2800" dirty="0" smtClean="0"/>
              <a:t>Explore reasons for dropping</a:t>
            </a:r>
          </a:p>
          <a:p>
            <a:pPr lvl="1"/>
            <a:r>
              <a:rPr lang="en-US" sz="2800" dirty="0" smtClean="0"/>
              <a:t>Give feedback</a:t>
            </a:r>
          </a:p>
          <a:p>
            <a:pPr lvl="1"/>
            <a:endParaRPr lang="en-US" sz="2800" dirty="0" smtClean="0"/>
          </a:p>
          <a:p>
            <a:r>
              <a:rPr lang="en-US" sz="3200" dirty="0" smtClean="0"/>
              <a:t>If appropriate, recruit as a UC!</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1026" name="Picture 2" descr="D:\Commissioner\ART\Commissioner\commish-service-to-units.png"/>
          <p:cNvPicPr>
            <a:picLocks noChangeAspect="1" noChangeArrowheads="1"/>
          </p:cNvPicPr>
          <p:nvPr/>
        </p:nvPicPr>
        <p:blipFill>
          <a:blip r:embed="rId4" cstate="print"/>
          <a:srcRect/>
          <a:stretch>
            <a:fillRect/>
          </a:stretch>
        </p:blipFill>
        <p:spPr bwMode="auto">
          <a:xfrm>
            <a:off x="7315200" y="5105400"/>
            <a:ext cx="1385455" cy="1371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800" cap="small" dirty="0" smtClean="0"/>
              <a:t>Unit Leadership Inventory</a:t>
            </a:r>
            <a:endParaRPr lang="en-US" sz="4800" cap="small" dirty="0"/>
          </a:p>
        </p:txBody>
      </p:sp>
      <p:sp>
        <p:nvSpPr>
          <p:cNvPr id="123907" name="Rectangle 3"/>
          <p:cNvSpPr>
            <a:spLocks noGrp="1"/>
          </p:cNvSpPr>
          <p:nvPr>
            <p:ph type="body" idx="1"/>
          </p:nvPr>
        </p:nvSpPr>
        <p:spPr>
          <a:xfrm>
            <a:off x="457200" y="1828800"/>
            <a:ext cx="86868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Ways the UC Helps:</a:t>
            </a:r>
            <a:endParaRPr lang="en-US" sz="3200" b="1" dirty="0">
              <a:solidFill>
                <a:schemeClr val="hlink"/>
              </a:solidFill>
              <a:effectLst>
                <a:outerShdw blurRad="38100" dist="38100" dir="2700000" algn="tl">
                  <a:srgbClr val="C0C0C0"/>
                </a:outerShdw>
              </a:effectLst>
            </a:endParaRPr>
          </a:p>
          <a:p>
            <a:r>
              <a:rPr lang="en-US" sz="3200" dirty="0" smtClean="0"/>
              <a:t>Determine how many leaders are needed</a:t>
            </a:r>
          </a:p>
          <a:p>
            <a:pPr lvl="1"/>
            <a:r>
              <a:rPr lang="en-US" sz="2800" dirty="0" smtClean="0"/>
              <a:t>Consider size of unit</a:t>
            </a:r>
          </a:p>
          <a:p>
            <a:pPr lvl="1"/>
            <a:r>
              <a:rPr lang="en-US" sz="2800" dirty="0" smtClean="0"/>
              <a:t>Number of patrols or dens</a:t>
            </a:r>
          </a:p>
          <a:p>
            <a:pPr lvl="1"/>
            <a:r>
              <a:rPr lang="en-US" sz="2800" dirty="0" smtClean="0"/>
              <a:t>How many activities are planned</a:t>
            </a:r>
          </a:p>
          <a:p>
            <a:pPr lvl="1"/>
            <a:r>
              <a:rPr lang="en-US" sz="2800" dirty="0" smtClean="0"/>
              <a:t>How many older Scouts are around</a:t>
            </a:r>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5" name="Picture 2" descr="D:\Commissioner\ART\Men\CLIPART_OF_13165_SM_2.gif"/>
          <p:cNvPicPr>
            <a:picLocks noChangeAspect="1" noChangeArrowheads="1"/>
          </p:cNvPicPr>
          <p:nvPr/>
        </p:nvPicPr>
        <p:blipFill>
          <a:blip r:embed="rId4" cstate="print"/>
          <a:srcRect/>
          <a:stretch>
            <a:fillRect/>
          </a:stretch>
        </p:blipFill>
        <p:spPr bwMode="auto">
          <a:xfrm>
            <a:off x="7620000" y="5181600"/>
            <a:ext cx="1120140" cy="1371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800" cap="small" dirty="0" smtClean="0"/>
              <a:t>Unit Leadership Inventory</a:t>
            </a:r>
            <a:endParaRPr lang="en-US" sz="4800" cap="small" dirty="0"/>
          </a:p>
        </p:txBody>
      </p:sp>
      <p:sp>
        <p:nvSpPr>
          <p:cNvPr id="123907" name="Rectangle 3"/>
          <p:cNvSpPr>
            <a:spLocks noGrp="1"/>
          </p:cNvSpPr>
          <p:nvPr>
            <p:ph type="body" idx="1"/>
          </p:nvPr>
        </p:nvSpPr>
        <p:spPr>
          <a:xfrm>
            <a:off x="457200" y="1828800"/>
            <a:ext cx="8686800" cy="4525962"/>
          </a:xfrm>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Ways the UC Helps:</a:t>
            </a:r>
            <a:endParaRPr lang="en-US" sz="3200" b="1" dirty="0">
              <a:solidFill>
                <a:schemeClr val="hlink"/>
              </a:solidFill>
              <a:effectLst>
                <a:outerShdw blurRad="38100" dist="38100" dir="2700000" algn="tl">
                  <a:srgbClr val="C0C0C0"/>
                </a:outerShdw>
              </a:effectLst>
            </a:endParaRPr>
          </a:p>
          <a:p>
            <a:r>
              <a:rPr lang="en-US" sz="3200" dirty="0" smtClean="0"/>
              <a:t>Help create plan to recruit more leaders</a:t>
            </a:r>
          </a:p>
          <a:p>
            <a:pPr lvl="1"/>
            <a:r>
              <a:rPr lang="en-US" sz="2800" dirty="0" smtClean="0"/>
              <a:t>Use BSA Resources:</a:t>
            </a:r>
          </a:p>
          <a:p>
            <a:pPr lvl="2"/>
            <a:r>
              <a:rPr lang="en-US" sz="2400" dirty="0" smtClean="0"/>
              <a:t>Selecting Cub Scout Leadership 13-500</a:t>
            </a:r>
          </a:p>
          <a:p>
            <a:pPr lvl="2"/>
            <a:r>
              <a:rPr lang="en-US" sz="2400" dirty="0" smtClean="0"/>
              <a:t>Selecting Quality Leaders 18-981</a:t>
            </a:r>
          </a:p>
          <a:p>
            <a:pPr lvl="1"/>
            <a:r>
              <a:rPr lang="en-US" sz="2800" dirty="0" smtClean="0"/>
              <a:t>Provide “job descriptions” for new leaders</a:t>
            </a:r>
          </a:p>
          <a:p>
            <a:pPr lvl="1"/>
            <a:r>
              <a:rPr lang="en-US" sz="2800" dirty="0" smtClean="0"/>
              <a:t>Make sure training is part of plan</a:t>
            </a:r>
          </a:p>
          <a:p>
            <a:pPr lvl="1"/>
            <a:endParaRPr lang="en-US" sz="2800" dirty="0" smtClean="0"/>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6" name="Picture 5" descr="Selecting Cub Leaders.jpg"/>
          <p:cNvPicPr>
            <a:picLocks noChangeAspect="1"/>
          </p:cNvPicPr>
          <p:nvPr/>
        </p:nvPicPr>
        <p:blipFill>
          <a:blip r:embed="rId4" cstate="print"/>
          <a:stretch>
            <a:fillRect/>
          </a:stretch>
        </p:blipFill>
        <p:spPr>
          <a:xfrm>
            <a:off x="7315200" y="4800600"/>
            <a:ext cx="1435461" cy="1828800"/>
          </a:xfrm>
          <a:prstGeom prst="rect">
            <a:avLst/>
          </a:prstGeom>
        </p:spPr>
      </p:pic>
    </p:spTree>
  </p:cSld>
  <p:clrMapOvr>
    <a:masterClrMapping/>
  </p:clrMapOvr>
  <p:timing>
    <p:tnLst>
      <p:par>
        <p:cTn id="1" dur="indefinite" restart="never" nodeType="tmRoot"/>
      </p:par>
    </p:tnLst>
  </p:timing>
</p:sld>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Concourse">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7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3.xml><?xml version="1.0" encoding="utf-8"?>
<a:theme xmlns:a="http://schemas.openxmlformats.org/drawingml/2006/main" name="2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7_Concourse">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7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2.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docProps/app.xml><?xml version="1.0" encoding="utf-8"?>
<Properties xmlns="http://schemas.openxmlformats.org/officeDocument/2006/extended-properties" xmlns:vt="http://schemas.openxmlformats.org/officeDocument/2006/docPropsVTypes">
  <Template>Concourse</Template>
  <TotalTime>1945</TotalTime>
  <Words>510</Words>
  <Application>Microsoft Office PowerPoint</Application>
  <PresentationFormat>On-screen Show (4:3)</PresentationFormat>
  <Paragraphs>80</Paragraphs>
  <Slides>11</Slides>
  <Notes>11</Notes>
  <HiddenSlides>0</HiddenSlides>
  <MMClips>0</MMClips>
  <ScaleCrop>false</ScaleCrop>
  <HeadingPairs>
    <vt:vector size="4" baseType="variant">
      <vt:variant>
        <vt:lpstr>Theme</vt:lpstr>
      </vt:variant>
      <vt:variant>
        <vt:i4>38</vt:i4>
      </vt:variant>
      <vt:variant>
        <vt:lpstr>Slide Titles</vt:lpstr>
      </vt:variant>
      <vt:variant>
        <vt:i4>11</vt:i4>
      </vt:variant>
    </vt:vector>
  </HeadingPairs>
  <TitlesOfParts>
    <vt:vector size="49" baseType="lpstr">
      <vt:lpstr>Concourse</vt:lpstr>
      <vt:lpstr>1_Concourse</vt:lpstr>
      <vt:lpstr>2_Concourse</vt:lpstr>
      <vt:lpstr>3_Concourse</vt:lpstr>
      <vt:lpstr>4_Concourse</vt:lpstr>
      <vt:lpstr>5_Concourse</vt:lpstr>
      <vt:lpstr>6_Concourse</vt:lpstr>
      <vt:lpstr>8_Concourse</vt:lpstr>
      <vt:lpstr>9_Concourse</vt:lpstr>
      <vt:lpstr>10_Concourse</vt:lpstr>
      <vt:lpstr>11_Concourse</vt:lpstr>
      <vt:lpstr>12_Concourse</vt:lpstr>
      <vt:lpstr>13_Concourse</vt:lpstr>
      <vt:lpstr>14_Concourse</vt:lpstr>
      <vt:lpstr>15_Concourse</vt:lpstr>
      <vt:lpstr>16_Concourse</vt:lpstr>
      <vt:lpstr>17_Concourse</vt:lpstr>
      <vt:lpstr>18_Concourse</vt:lpstr>
      <vt:lpstr>19_Concourse</vt:lpstr>
      <vt:lpstr>20_Concourse</vt:lpstr>
      <vt:lpstr>7_Concourse</vt:lpstr>
      <vt:lpstr>21_Concourse</vt:lpstr>
      <vt:lpstr>22_Concourse</vt:lpstr>
      <vt:lpstr>23_Concourse</vt:lpstr>
      <vt:lpstr>24_Concourse</vt:lpstr>
      <vt:lpstr>25_Concourse</vt:lpstr>
      <vt:lpstr>26_Concourse</vt:lpstr>
      <vt:lpstr>27_Concourse</vt:lpstr>
      <vt:lpstr>28_Concourse</vt:lpstr>
      <vt:lpstr>29_Concourse</vt:lpstr>
      <vt:lpstr>30_Concourse</vt:lpstr>
      <vt:lpstr>31_Concourse</vt:lpstr>
      <vt:lpstr>32_Concourse</vt:lpstr>
      <vt:lpstr>33_Concourse</vt:lpstr>
      <vt:lpstr>34_Concourse</vt:lpstr>
      <vt:lpstr>35_Concourse</vt:lpstr>
      <vt:lpstr>36_Concourse</vt:lpstr>
      <vt:lpstr>37_Concourse</vt:lpstr>
      <vt:lpstr>Slide 1</vt:lpstr>
      <vt:lpstr>Slide 2</vt:lpstr>
      <vt:lpstr>Unit Leadership Inventory</vt:lpstr>
      <vt:lpstr>Unit Leadership Inventory</vt:lpstr>
      <vt:lpstr>Unit Leadership Inventory</vt:lpstr>
      <vt:lpstr>Unit Leadership Inventory</vt:lpstr>
      <vt:lpstr>Unit Leadership Inventory</vt:lpstr>
      <vt:lpstr>Unit Leadership Inventory</vt:lpstr>
      <vt:lpstr>Unit Leadership Inventory</vt:lpstr>
      <vt:lpstr>Unit Leadership Inventory</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EFFECTIVE COMMISSIONER SERVICE</dc:title>
  <dc:creator>tim</dc:creator>
  <cp:lastModifiedBy>Michael R. Marks</cp:lastModifiedBy>
  <cp:revision>210</cp:revision>
  <dcterms:created xsi:type="dcterms:W3CDTF">2009-05-09T14:19:45Z</dcterms:created>
  <dcterms:modified xsi:type="dcterms:W3CDTF">2013-02-12T18:39:18Z</dcterms:modified>
</cp:coreProperties>
</file>